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3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4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000000"/>
                </a:solidFill>
                <a:latin typeface="Arial"/>
              </a:defRPr>
            </a:pPr>
            <a:r>
              <a:rPr sz="1100" b="0" i="0" u="none" strike="noStrike">
                <a:solidFill>
                  <a:srgbClr val="000000"/>
                </a:solidFill>
                <a:latin typeface="Arial"/>
              </a:rPr>
              <a:t>Utilisation par niveau d'éducation (%)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Utilisateurs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21295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Aucune scolarisation</c:v>
                  </c:pt>
                  <c:pt idx="1">
                    <c:v>Alphabétisé</c:v>
                  </c:pt>
                  <c:pt idx="2">
                    <c:v>Préscolaire</c:v>
                  </c:pt>
                  <c:pt idx="3">
                    <c:v>Primaire</c:v>
                  </c:pt>
                  <c:pt idx="4">
                    <c:v>Secondaire</c:v>
                  </c:pt>
                  <c:pt idx="5">
                    <c:v>Universitaire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</c:v>
                </c:pt>
                <c:pt idx="1">
                  <c:v>7.1</c:v>
                </c:pt>
                <c:pt idx="2">
                  <c:v>14.9</c:v>
                </c:pt>
                <c:pt idx="3">
                  <c:v>15.2</c:v>
                </c:pt>
                <c:pt idx="4">
                  <c:v>23</c:v>
                </c:pt>
                <c:pt idx="5">
                  <c:v>50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21295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EAF4FB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000000"/>
                </a:solidFill>
                <a:latin typeface="Arial"/>
              </a:defRPr>
            </a:pPr>
            <a:r>
              <a:rPr sz="1100" b="0" i="0" u="none" strike="noStrike">
                <a:solidFill>
                  <a:srgbClr val="000000"/>
                </a:solidFill>
                <a:latin typeface="Arial"/>
              </a:rPr>
              <a:t>Utilisation par niveau de revenu (HTG/mois) (%)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Utilisateurs</c:v>
                </c:pt>
              </c:strCache>
            </c:strRef>
          </c:tx>
          <c:spPr>
            <a:solidFill>
              <a:srgbClr val="065A8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21295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&lt; 1 000</c:v>
                  </c:pt>
                  <c:pt idx="1">
                    <c:v>1 000–3 000</c:v>
                  </c:pt>
                  <c:pt idx="2">
                    <c:v>3 000–10 000</c:v>
                  </c:pt>
                  <c:pt idx="3">
                    <c:v>10 000–30 000</c:v>
                  </c:pt>
                  <c:pt idx="4">
                    <c:v>30 000–50 000</c:v>
                  </c:pt>
                  <c:pt idx="5">
                    <c:v>50 000+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13</c:v>
                </c:pt>
                <c:pt idx="1">
                  <c:v>20</c:v>
                </c:pt>
                <c:pt idx="2">
                  <c:v>22</c:v>
                </c:pt>
                <c:pt idx="3">
                  <c:v>36</c:v>
                </c:pt>
                <c:pt idx="4">
                  <c:v>47</c:v>
                </c:pt>
                <c:pt idx="5">
                  <c:v>56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21295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EAF4FB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000000"/>
                </a:solidFill>
                <a:latin typeface="Arial"/>
              </a:defRPr>
            </a:pPr>
            <a:r>
              <a:rPr sz="1100" b="0" i="0" u="none" strike="noStrike">
                <a:solidFill>
                  <a:srgbClr val="000000"/>
                </a:solidFill>
                <a:latin typeface="Arial"/>
              </a:rPr>
              <a:t>Score d'importance des variables (f_classif)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Score F-classif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21295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065A8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21295C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EA5E9"/>
              </a:solidFill>
              <a:effectLst/>
            </c:spPr>
          </c:dPt>
          <c:dPt>
            <c:idx val="4"/>
            <c:invertIfNegative val="0"/>
            <c:bubble3D val="0"/>
            <c:spPr>
              <a:solidFill>
                <a:srgbClr val="F59E0B"/>
              </a:solidFill>
              <a:effectLst/>
            </c:spPr>
          </c:dPt>
          <c:cat>
            <c:multiLvlStrRef>
              <c:f>Sheet1!$A$2:$A$6</c:f>
              <c:multiLvlStrCache>
                <c:ptCount val="5"/>
                <c:lvl>
                  <c:pt idx="0">
                    <c:v>NIF</c:v>
                  </c:pt>
                  <c:pt idx="1">
                    <c:v>Envoi d'argent</c:v>
                  </c:pt>
                  <c:pt idx="2">
                    <c:v>Niveau d'éducation</c:v>
                  </c:pt>
                  <c:pt idx="3">
                    <c:v>Smartphone</c:v>
                  </c:pt>
                  <c:pt idx="4">
                    <c:v>Mon Cash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272.7</c:v>
                </c:pt>
                <c:pt idx="1">
                  <c:v>308.7</c:v>
                </c:pt>
                <c:pt idx="2">
                  <c:v>397.8</c:v>
                </c:pt>
                <c:pt idx="3">
                  <c:v>605.3</c:v>
                </c:pt>
                <c:pt idx="4">
                  <c:v>1027.2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21295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21295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EAF4FB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000000"/>
                </a:solidFill>
                <a:latin typeface="Arial"/>
              </a:defRPr>
            </a:pPr>
            <a:r>
              <a:rPr sz="1100" b="0" i="0" u="none" strike="noStrike">
                <a:solidFill>
                  <a:srgbClr val="000000"/>
                </a:solidFill>
                <a:latin typeface="Arial"/>
              </a:rPr>
              <a:t>Taux d'utilisation par département (%)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Utilisateurs</c:v>
                </c:pt>
              </c:strCache>
            </c:strRef>
          </c:tx>
          <c:spPr>
            <a:solidFill>
              <a:srgbClr val="065A8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21295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Sheet1!$A$2:$A$11</c:f>
              <c:multiLvlStrCache>
                <c:ptCount val="10"/>
                <c:lvl>
                  <c:pt idx="0">
                    <c:v>Centre</c:v>
                  </c:pt>
                  <c:pt idx="1">
                    <c:v>Nord-Ouest</c:v>
                  </c:pt>
                  <c:pt idx="2">
                    <c:v>Grand-Anse</c:v>
                  </c:pt>
                  <c:pt idx="3">
                    <c:v>Nippes</c:v>
                  </c:pt>
                  <c:pt idx="4">
                    <c:v>Nord-Est</c:v>
                  </c:pt>
                  <c:pt idx="5">
                    <c:v>Artibonite</c:v>
                  </c:pt>
                  <c:pt idx="6">
                    <c:v>Sud</c:v>
                  </c:pt>
                  <c:pt idx="7">
                    <c:v>Nord</c:v>
                  </c:pt>
                  <c:pt idx="8">
                    <c:v>Sud-Est</c:v>
                  </c:pt>
                  <c:pt idx="9">
                    <c:v>Ouest</c:v>
                  </c:pt>
                </c:lvl>
              </c:multiLvlStrCache>
            </c:multiLvl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11</c:v>
                </c:pt>
                <c:pt idx="1">
                  <c:v>12</c:v>
                </c:pt>
                <c:pt idx="2">
                  <c:v>14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18</c:v>
                </c:pt>
                <c:pt idx="7">
                  <c:v>20</c:v>
                </c:pt>
                <c:pt idx="8">
                  <c:v>22</c:v>
                </c:pt>
                <c:pt idx="9">
                  <c:v>29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21295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21295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EAF4FB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7432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FACULTÉ DES SCIENCES ÉCONOMIQUES ET ADMINISTRATIVES — FSEA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Utilisation de l'Argent Mobile en Haïti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365760" y="246888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700" i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 des facteurs démographiques et socio-économiques</a:t>
            </a:r>
            <a:endParaRPr lang="en-US" sz="1700" dirty="0"/>
          </a:p>
          <a:p>
            <a:pPr algn="l" indent="0" marL="0">
              <a:buNone/>
            </a:pPr>
            <a:r>
              <a:rPr lang="en-US" sz="1700" i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2018 à 2019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365760" y="3337560"/>
            <a:ext cx="5029200" cy="36576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7" name="Text 5"/>
          <p:cNvSpPr/>
          <p:nvPr/>
        </p:nvSpPr>
        <p:spPr>
          <a:xfrm>
            <a:off x="365760" y="35204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Préparé par : </a:t>
            </a:r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Pierry VALCIN  &amp;  Idens MERANVIL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65760" y="3840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Directeur de mémoire : </a:t>
            </a:r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 Gerlin DORNISSE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5760" y="4160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: </a:t>
            </a:r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</a:t>
            </a:r>
            <a:pPr indent="0" marL="0">
              <a:buNone/>
            </a:pPr>
            <a:r>
              <a:rPr lang="en-US" sz="12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Avril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21295C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ÉDUCATION &amp; REVENU : FACTEURS CLÉS</a:t>
            </a:r>
            <a:endParaRPr lang="en-US" sz="2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365760" y="914400"/>
          <a:ext cx="420624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5" name="Chart 1" descr=""/>
          <p:cNvGraphicFramePr/>
          <p:nvPr/>
        </p:nvGraphicFramePr>
        <p:xfrm>
          <a:off x="4937760" y="914400"/>
          <a:ext cx="384048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6" name="Text 2"/>
          <p:cNvSpPr/>
          <p:nvPr/>
        </p:nvSpPr>
        <p:spPr>
          <a:xfrm>
            <a:off x="365760" y="425196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le niveau d'éducation est élevé, plus le taux d'adoption croît — de 7% (aucune scolarisation) à 50% (universitaire). La même tendance s'observe pour le revenu.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VARIABLES LES PLUS SIGNIFICATIVES</a:t>
            </a:r>
            <a:endParaRPr lang="en-US" sz="2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365760" y="960120"/>
          <a:ext cx="5486400" cy="38404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6126480" y="1005840"/>
            <a:ext cx="822960" cy="5029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6" name="Text 3"/>
          <p:cNvSpPr/>
          <p:nvPr/>
        </p:nvSpPr>
        <p:spPr>
          <a:xfrm>
            <a:off x="6126480" y="10972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+4.38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7040880" y="1033272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Cash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7040880" y="126187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Connaissance du service — impact majeur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6126480" y="1755648"/>
            <a:ext cx="822960" cy="5029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0" name="Text 7"/>
          <p:cNvSpPr/>
          <p:nvPr/>
        </p:nvSpPr>
        <p:spPr>
          <a:xfrm>
            <a:off x="6126480" y="1847088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+1.26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7040880" y="178308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Smartphone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7040880" y="2011680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Accès à la technologie avancée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6126480" y="2505456"/>
            <a:ext cx="822960" cy="5029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4" name="Text 11"/>
          <p:cNvSpPr/>
          <p:nvPr/>
        </p:nvSpPr>
        <p:spPr>
          <a:xfrm>
            <a:off x="6126480" y="2596896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+1.09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7040880" y="2532888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Envoi d'argent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7040880" y="2761488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Comportement financier existant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6126480" y="3255264"/>
            <a:ext cx="822960" cy="5029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8" name="Text 15"/>
          <p:cNvSpPr/>
          <p:nvPr/>
        </p:nvSpPr>
        <p:spPr>
          <a:xfrm>
            <a:off x="6126480" y="3346704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+0.79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7040880" y="3282696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Éducation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7040880" y="3511296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Niveau d'instruction atteint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6126480" y="4005072"/>
            <a:ext cx="822960" cy="50292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22" name="Text 19"/>
          <p:cNvSpPr/>
          <p:nvPr/>
        </p:nvSpPr>
        <p:spPr>
          <a:xfrm>
            <a:off x="6126480" y="4096512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−6.08 / −5.70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7040880" y="4032504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Rural/Urbain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7040880" y="4261104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 géographique — barrière significative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DIMENSION GÉOGRAPHIQUE</a:t>
            </a:r>
            <a:endParaRPr lang="en-US" sz="2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365760" y="914400"/>
          <a:ext cx="5120640" cy="39319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5760720" y="960120"/>
            <a:ext cx="3017520" cy="13716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6" name="Text 3"/>
          <p:cNvSpPr/>
          <p:nvPr/>
        </p:nvSpPr>
        <p:spPr>
          <a:xfrm>
            <a:off x="5852160" y="1051560"/>
            <a:ext cx="2834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DÉPARTEMENT OUEST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852160" y="1371600"/>
            <a:ext cx="2834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29%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d'utilisateurs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(le plus élevé du pays)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760720" y="2423160"/>
            <a:ext cx="3017520" cy="137160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9" name="Text 6"/>
          <p:cNvSpPr/>
          <p:nvPr/>
        </p:nvSpPr>
        <p:spPr>
          <a:xfrm>
            <a:off x="5852160" y="2514600"/>
            <a:ext cx="2834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NORD-OUEST &amp; CENTRE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852160" y="283464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12% et 11%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(plus faibles concentrations)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Disparité régionale majeure : les coefficients du modèle confirment l'impact significatif du département sur l'adoption (p &lt; 0,05).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21295C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&amp; VALIDATION DES HYPOTHÈSES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8412480" cy="1691640"/>
          </a:xfrm>
          <a:prstGeom prst="rect">
            <a:avLst/>
          </a:prstGeom>
          <a:solidFill>
            <a:srgbClr val="EAF4FB"/>
          </a:solidFill>
          <a:ln/>
        </p:spPr>
      </p:sp>
      <p:sp>
        <p:nvSpPr>
          <p:cNvPr id="5" name="Shape 3"/>
          <p:cNvSpPr/>
          <p:nvPr/>
        </p:nvSpPr>
        <p:spPr>
          <a:xfrm>
            <a:off x="365760" y="960120"/>
            <a:ext cx="137160" cy="169164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024128"/>
            <a:ext cx="7955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H1 — VALIDÉE ✓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1371600"/>
            <a:ext cx="79552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variables socio-économiques et démographiques exercent bien une influence significative sur l'utilisation des services financiers mobiles. L'éducation (β = +0,787), l'emploi (β = +0,330), les transferts d'argent (β = +1,094), et la connaissance de Mon Cash (β = +4,377) sont statistiquement significatifs. Le modèle converge avec un pseudo R² de 0,398.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2788920"/>
            <a:ext cx="8412480" cy="1691640"/>
          </a:xfrm>
          <a:prstGeom prst="rect">
            <a:avLst/>
          </a:prstGeom>
          <a:solidFill>
            <a:srgbClr val="EAF4FB"/>
          </a:solidFill>
          <a:ln/>
        </p:spPr>
      </p:sp>
      <p:sp>
        <p:nvSpPr>
          <p:cNvPr id="9" name="Shape 7"/>
          <p:cNvSpPr/>
          <p:nvPr/>
        </p:nvSpPr>
        <p:spPr>
          <a:xfrm>
            <a:off x="365760" y="2788920"/>
            <a:ext cx="137160" cy="169164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2852928"/>
            <a:ext cx="7955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H2 — VALIDÉE ✓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" y="3200400"/>
            <a:ext cx="79552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utilisateurs sont significativement plus jeunes (moy. 36,75 ans vs 42,21 ans), mieux éduqués et plus connectés technologiquement. Le test du khi-deux confirme des différences significatives entre utilisateurs et non-utilisateurs pour les variables étudiées (département, éducation, revenu, accès télécommunications).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RECOMMANDATIONS STRATÉGIQUES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4114800" cy="1143000"/>
          </a:xfrm>
          <a:prstGeom prst="rect">
            <a:avLst/>
          </a:prstGeom>
          <a:solidFill>
            <a:srgbClr val="EAF4FB"/>
          </a:solidFill>
          <a:ln/>
        </p:spPr>
      </p:sp>
      <p:sp>
        <p:nvSpPr>
          <p:cNvPr id="5" name="Shape 3"/>
          <p:cNvSpPr/>
          <p:nvPr/>
        </p:nvSpPr>
        <p:spPr>
          <a:xfrm>
            <a:off x="365760" y="960120"/>
            <a:ext cx="548640" cy="114300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280160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05840" y="1051560"/>
            <a:ext cx="3337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Éducation financière ciblée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05840" y="1417320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Sensibiliser les populations moins scolarisées aux avantages des services mobiles.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65760" y="2258568"/>
            <a:ext cx="4114800" cy="1143000"/>
          </a:xfrm>
          <a:prstGeom prst="rect">
            <a:avLst/>
          </a:prstGeom>
          <a:solidFill>
            <a:srgbClr val="EAF4FB"/>
          </a:solidFill>
          <a:ln/>
        </p:spPr>
      </p:sp>
      <p:sp>
        <p:nvSpPr>
          <p:cNvPr id="10" name="Shape 8"/>
          <p:cNvSpPr/>
          <p:nvPr/>
        </p:nvSpPr>
        <p:spPr>
          <a:xfrm>
            <a:off x="365760" y="2258568"/>
            <a:ext cx="548640" cy="114300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365760" y="2578608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005840" y="2350008"/>
            <a:ext cx="3337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Offres adaptées au revenu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005840" y="2715768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Développer des tarifs et produits spécifiques pour les tranches de revenus faibles.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65760" y="3557016"/>
            <a:ext cx="4114800" cy="1143000"/>
          </a:xfrm>
          <a:prstGeom prst="rect">
            <a:avLst/>
          </a:prstGeom>
          <a:solidFill>
            <a:srgbClr val="EAF4FB"/>
          </a:solidFill>
          <a:ln/>
        </p:spPr>
      </p:sp>
      <p:sp>
        <p:nvSpPr>
          <p:cNvPr id="15" name="Shape 13"/>
          <p:cNvSpPr/>
          <p:nvPr/>
        </p:nvSpPr>
        <p:spPr>
          <a:xfrm>
            <a:off x="365760" y="3557016"/>
            <a:ext cx="548640" cy="114300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6" name="Text 14"/>
          <p:cNvSpPr/>
          <p:nvPr/>
        </p:nvSpPr>
        <p:spPr>
          <a:xfrm>
            <a:off x="365760" y="3877056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005840" y="3648456"/>
            <a:ext cx="3337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Promotion des transferts internes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005840" y="4014216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Encourager l'envoi d'argent intérieur via des campagnes marketing ciblées.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754880" y="960120"/>
            <a:ext cx="4114800" cy="1143000"/>
          </a:xfrm>
          <a:prstGeom prst="rect">
            <a:avLst/>
          </a:prstGeom>
          <a:solidFill>
            <a:srgbClr val="EFF6FF"/>
          </a:solidFill>
          <a:ln/>
        </p:spPr>
      </p:sp>
      <p:sp>
        <p:nvSpPr>
          <p:cNvPr id="20" name="Shape 18"/>
          <p:cNvSpPr/>
          <p:nvPr/>
        </p:nvSpPr>
        <p:spPr>
          <a:xfrm>
            <a:off x="4754880" y="960120"/>
            <a:ext cx="548640" cy="114300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21" name="Text 19"/>
          <p:cNvSpPr/>
          <p:nvPr/>
        </p:nvSpPr>
        <p:spPr>
          <a:xfrm>
            <a:off x="4754880" y="1280160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5394960" y="1051560"/>
            <a:ext cx="3337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Expansion rurale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394960" y="1417320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Intensifier la couverture réseau et les agents en dehors du département Ouest.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754880" y="2258568"/>
            <a:ext cx="4114800" cy="1143000"/>
          </a:xfrm>
          <a:prstGeom prst="rect">
            <a:avLst/>
          </a:prstGeom>
          <a:solidFill>
            <a:srgbClr val="EFF6FF"/>
          </a:solidFill>
          <a:ln/>
        </p:spPr>
      </p:sp>
      <p:sp>
        <p:nvSpPr>
          <p:cNvPr id="25" name="Shape 23"/>
          <p:cNvSpPr/>
          <p:nvPr/>
        </p:nvSpPr>
        <p:spPr>
          <a:xfrm>
            <a:off x="4754880" y="2258568"/>
            <a:ext cx="548640" cy="114300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26" name="Text 24"/>
          <p:cNvSpPr/>
          <p:nvPr/>
        </p:nvSpPr>
        <p:spPr>
          <a:xfrm>
            <a:off x="4754880" y="2578608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5394960" y="2350008"/>
            <a:ext cx="3337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Notoriété Mon Cash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394960" y="2715768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Renforcer la visibilité du service — connaissance = facteur d'adoption majeur.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754880" y="3557016"/>
            <a:ext cx="4114800" cy="1143000"/>
          </a:xfrm>
          <a:prstGeom prst="rect">
            <a:avLst/>
          </a:prstGeom>
          <a:solidFill>
            <a:srgbClr val="EFF6FF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0" y="3557016"/>
            <a:ext cx="548640" cy="114300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1" name="Text 29"/>
          <p:cNvSpPr/>
          <p:nvPr/>
        </p:nvSpPr>
        <p:spPr>
          <a:xfrm>
            <a:off x="4754880" y="3877056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5394960" y="3648456"/>
            <a:ext cx="3337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Intégration bancaire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394960" y="4014216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Développer des partenariats entre le mobile money et les banques traditionnelles.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 &amp; PERSPECTIVES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3840480" cy="3840480"/>
          </a:xfrm>
          <a:prstGeom prst="rect">
            <a:avLst/>
          </a:prstGeom>
          <a:solidFill>
            <a:srgbClr val="EAF4FB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515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 DE L'ÉTUDE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" y="1508760"/>
            <a:ext cx="182880" cy="182880"/>
          </a:xfrm>
          <a:prstGeom prst="ellipse">
            <a:avLst/>
          </a:prstGeom>
          <a:solidFill>
            <a:srgbClr val="EF4444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46304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 de 2018 — contexte socio-économique a évolué depuis.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02920" y="2286000"/>
            <a:ext cx="182880" cy="182880"/>
          </a:xfrm>
          <a:prstGeom prst="ellipse">
            <a:avLst/>
          </a:prstGeom>
          <a:solidFill>
            <a:srgbClr val="EF4444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4028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Biais de sélection possible — données auto-déclarées sur le revenu/éducation.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02920" y="3063240"/>
            <a:ext cx="182880" cy="182880"/>
          </a:xfrm>
          <a:prstGeom prst="ellipse">
            <a:avLst/>
          </a:prstGeom>
          <a:solidFill>
            <a:srgbClr val="EF4444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301752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Risque de confusion entre corrélation et causalité dans l'interprétation.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02920" y="3840480"/>
            <a:ext cx="182880" cy="182880"/>
          </a:xfrm>
          <a:prstGeom prst="ellipse">
            <a:avLst/>
          </a:prstGeom>
          <a:solidFill>
            <a:srgbClr val="EF4444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379476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Échantillon limité à 4 269 individus, malgré sa représentativité.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572000" y="960120"/>
            <a:ext cx="4206240" cy="38404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5" name="Text 13"/>
          <p:cNvSpPr/>
          <p:nvPr/>
        </p:nvSpPr>
        <p:spPr>
          <a:xfrm>
            <a:off x="4663440" y="105156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PISTES DE RECHERCHE FUTURE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709160" y="1508760"/>
            <a:ext cx="182880" cy="18288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7" name="Text 15"/>
          <p:cNvSpPr/>
          <p:nvPr/>
        </p:nvSpPr>
        <p:spPr>
          <a:xfrm>
            <a:off x="4983480" y="146304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Élargir à un échantillon plus représentatif et récent (2023-2026).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709160" y="2286000"/>
            <a:ext cx="182880" cy="18288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9" name="Text 17"/>
          <p:cNvSpPr/>
          <p:nvPr/>
        </p:nvSpPr>
        <p:spPr>
          <a:xfrm>
            <a:off x="4983480" y="224028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Intégrer des entretiens qualitatifs pour compléter l'analyse quantitative.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709160" y="3063240"/>
            <a:ext cx="182880" cy="18288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1" name="Text 19"/>
          <p:cNvSpPr/>
          <p:nvPr/>
        </p:nvSpPr>
        <p:spPr>
          <a:xfrm>
            <a:off x="4983480" y="301752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Explorer des modèles d'apprentissage automatique plus avancés (Random Forest, XGBoost).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709160" y="3840480"/>
            <a:ext cx="182880" cy="18288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3" name="Text 21"/>
          <p:cNvSpPr/>
          <p:nvPr/>
        </p:nvSpPr>
        <p:spPr>
          <a:xfrm>
            <a:off x="4983480" y="379476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Comparer avec d'autres pays caribéens (Jamaïque, République Dominicaine).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8412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facteurs socio-économiques et démographiques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influencent significativement l'inclusion financière mobile en Haïti.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65760" y="1783080"/>
            <a:ext cx="8412480" cy="36576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6" name="Shape 4"/>
          <p:cNvSpPr/>
          <p:nvPr/>
        </p:nvSpPr>
        <p:spPr>
          <a:xfrm>
            <a:off x="365760" y="2011680"/>
            <a:ext cx="73152" cy="68580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2011680"/>
            <a:ext cx="8183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modèle logistique (pseudo R² = 0,398) identifie l'éducation, l'emploi, les transferts d'argent et la connaissance des services mobiles comme déterminants principaux.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65760" y="2907792"/>
            <a:ext cx="73152" cy="68580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2907792"/>
            <a:ext cx="8183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disparité géographique (Ouest vs reste du pays) et le fossé numérique (accès smartphone) constituent les principales barrières structurelles.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365760" y="3803904"/>
            <a:ext cx="73152" cy="68580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594360" y="3803904"/>
            <a:ext cx="8183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ciblage stratégique fondé sur ces profils permettra aux acteurs du secteur d'améliorer l'inclusion financière en Haïti.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65760" y="4663440"/>
            <a:ext cx="8412480" cy="36576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3" name="Text 11"/>
          <p:cNvSpPr/>
          <p:nvPr/>
        </p:nvSpPr>
        <p:spPr>
          <a:xfrm>
            <a:off x="365760" y="47548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Pierry VALCIN &amp; Idens MERANVIL  |  Direction : M. Gerlin DORNISSE  |  </a:t>
            </a:r>
            <a:pPr algn="ctr" indent="0" marL="0">
              <a:buNone/>
            </a:pPr>
            <a:r>
              <a:rPr lang="en-US" sz="1000" b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FSEA — Avril 2026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3716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MERCI DE VOTRE ATTENTION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2743200" y="2423160"/>
            <a:ext cx="36576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26060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i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457200" y="37490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Pierry VALCIN &amp; Idens MERANVIL
</a:t>
            </a:r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Finance — FSEA  |  Directeur : M. Gerlin DORNISSE  |  Avril 2026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AF4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LA PRÉSENTATION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1005840"/>
            <a:ext cx="566928" cy="566928"/>
          </a:xfrm>
          <a:prstGeom prst="rect">
            <a:avLst>
              <a:gd name="adj" fmla="val 8065"/>
            </a:avLst>
          </a:prstGeom>
          <a:solidFill>
            <a:srgbClr val="1C7293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1051560"/>
            <a:ext cx="566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51560" y="109728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Problématique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65760" y="1920240"/>
            <a:ext cx="566928" cy="566928"/>
          </a:xfrm>
          <a:prstGeom prst="rect">
            <a:avLst>
              <a:gd name="adj" fmla="val 8065"/>
            </a:avLst>
          </a:prstGeom>
          <a:solidFill>
            <a:srgbClr val="1C7293"/>
          </a:solidFill>
          <a:ln/>
        </p:spPr>
      </p:sp>
      <p:sp>
        <p:nvSpPr>
          <p:cNvPr id="8" name="Text 6"/>
          <p:cNvSpPr/>
          <p:nvPr/>
        </p:nvSpPr>
        <p:spPr>
          <a:xfrm>
            <a:off x="365760" y="1965960"/>
            <a:ext cx="566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51560" y="201168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Objectifs &amp; Hypothèses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65760" y="2834640"/>
            <a:ext cx="566928" cy="566928"/>
          </a:xfrm>
          <a:prstGeom prst="rect">
            <a:avLst>
              <a:gd name="adj" fmla="val 8065"/>
            </a:avLst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365760" y="2880360"/>
            <a:ext cx="566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292608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Revue de Littérature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65760" y="3749040"/>
            <a:ext cx="566928" cy="566928"/>
          </a:xfrm>
          <a:prstGeom prst="rect">
            <a:avLst>
              <a:gd name="adj" fmla="val 8065"/>
            </a:avLst>
          </a:prstGeom>
          <a:solidFill>
            <a:srgbClr val="1C7293"/>
          </a:solidFill>
          <a:ln/>
        </p:spPr>
      </p:sp>
      <p:sp>
        <p:nvSpPr>
          <p:cNvPr id="14" name="Text 12"/>
          <p:cNvSpPr/>
          <p:nvPr/>
        </p:nvSpPr>
        <p:spPr>
          <a:xfrm>
            <a:off x="365760" y="3794760"/>
            <a:ext cx="566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51560" y="384048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Méthodologie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846320" y="1005840"/>
            <a:ext cx="566928" cy="566928"/>
          </a:xfrm>
          <a:prstGeom prst="rect">
            <a:avLst>
              <a:gd name="adj" fmla="val 8065"/>
            </a:avLst>
          </a:prstGeom>
          <a:solidFill>
            <a:srgbClr val="1C7293"/>
          </a:solidFill>
          <a:ln/>
        </p:spPr>
      </p:sp>
      <p:sp>
        <p:nvSpPr>
          <p:cNvPr id="17" name="Text 15"/>
          <p:cNvSpPr/>
          <p:nvPr/>
        </p:nvSpPr>
        <p:spPr>
          <a:xfrm>
            <a:off x="4846320" y="1051560"/>
            <a:ext cx="566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532120" y="109728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Modèle Empirique &amp; Équation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846320" y="1920240"/>
            <a:ext cx="566928" cy="566928"/>
          </a:xfrm>
          <a:prstGeom prst="rect">
            <a:avLst>
              <a:gd name="adj" fmla="val 8065"/>
            </a:avLst>
          </a:prstGeom>
          <a:solidFill>
            <a:srgbClr val="1C7293"/>
          </a:solidFill>
          <a:ln/>
        </p:spPr>
      </p:sp>
      <p:sp>
        <p:nvSpPr>
          <p:cNvPr id="20" name="Text 18"/>
          <p:cNvSpPr/>
          <p:nvPr/>
        </p:nvSpPr>
        <p:spPr>
          <a:xfrm>
            <a:off x="4846320" y="1965960"/>
            <a:ext cx="566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5532120" y="201168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Résultats &amp; Analyses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846320" y="2834640"/>
            <a:ext cx="566928" cy="566928"/>
          </a:xfrm>
          <a:prstGeom prst="rect">
            <a:avLst>
              <a:gd name="adj" fmla="val 8065"/>
            </a:avLst>
          </a:prstGeom>
          <a:solidFill>
            <a:srgbClr val="1C7293"/>
          </a:solidFill>
          <a:ln/>
        </p:spPr>
      </p:sp>
      <p:sp>
        <p:nvSpPr>
          <p:cNvPr id="23" name="Text 21"/>
          <p:cNvSpPr/>
          <p:nvPr/>
        </p:nvSpPr>
        <p:spPr>
          <a:xfrm>
            <a:off x="4846320" y="2880360"/>
            <a:ext cx="566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5532120" y="292608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&amp; Recommandations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846320" y="3749040"/>
            <a:ext cx="566928" cy="566928"/>
          </a:xfrm>
          <a:prstGeom prst="rect">
            <a:avLst>
              <a:gd name="adj" fmla="val 8065"/>
            </a:avLst>
          </a:prstGeom>
          <a:solidFill>
            <a:srgbClr val="1C7293"/>
          </a:solidFill>
          <a:ln/>
        </p:spPr>
      </p:sp>
      <p:sp>
        <p:nvSpPr>
          <p:cNvPr id="26" name="Text 24"/>
          <p:cNvSpPr/>
          <p:nvPr/>
        </p:nvSpPr>
        <p:spPr>
          <a:xfrm>
            <a:off x="4846320" y="3794760"/>
            <a:ext cx="566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532120" y="384048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PROBLÉMATIQUE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2560320" cy="22860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1188720"/>
            <a:ext cx="2560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11%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365760" y="2148840"/>
            <a:ext cx="2560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population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ayant accès aux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services bancaires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traditionnels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200400" y="914400"/>
            <a:ext cx="55778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</a:t>
            </a:r>
            <a:pPr indent="0" marL="0">
              <a:buNone/>
            </a:pPr>
            <a:r>
              <a:rPr lang="en-US" sz="13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Haïti présente l'un des taux d'inclusion financière les plus faibles de la région.
</a:t>
            </a:r>
            <a:pPr indent="0" marL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</a:t>
            </a:r>
            <a:pPr indent="0" marL="0">
              <a:buNone/>
            </a:pPr>
            <a:r>
              <a:rPr lang="en-US" sz="13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L'argent mobile émerge comme une alternative prometteuse face à l'exclusion bancaire.
</a:t>
            </a:r>
            <a:pPr indent="0" marL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</a:t>
            </a:r>
            <a:pPr indent="0" marL="0">
              <a:buNone/>
            </a:pPr>
            <a:r>
              <a:rPr lang="en-US" sz="13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facteurs démographiques et socio-économiques déterminent l'adoption de ces services.
</a:t>
            </a:r>
            <a:pPr indent="0" marL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</a:t>
            </a:r>
            <a:pPr indent="0" marL="0">
              <a:buNone/>
            </a:pPr>
            <a:r>
              <a:rPr lang="en-US" sz="13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L'étude utilise les données FinScope Survey 2018 pour identifier et classer les utilisateurs potentiels.
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457200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: FinScope Consumer Survey Haiti 2018 — Abel Motsomi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OBJECTIFS &amp; HYPOTHÈSES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4023360" cy="3657600"/>
          </a:xfrm>
          <a:prstGeom prst="rect">
            <a:avLst/>
          </a:prstGeom>
          <a:solidFill>
            <a:srgbClr val="EAF4FB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5156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554480"/>
            <a:ext cx="228600" cy="22860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508760"/>
            <a:ext cx="3429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Identifier les facteurs socio-économiques et démographiques influençant l'usage des services mobiles.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2286000"/>
            <a:ext cx="228600" cy="22860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40280"/>
            <a:ext cx="3429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Construire un modèle de classification prédictive.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57200" y="3017520"/>
            <a:ext cx="228600" cy="22860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2971800"/>
            <a:ext cx="3429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Étudier la corrélation entre profil individuel et propension à l'usage mobile.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3749040"/>
            <a:ext cx="228600" cy="22860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3703320"/>
            <a:ext cx="3429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Apporter une vision stratégique à l'industrie financière mobile haïtienne.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754880" y="960120"/>
            <a:ext cx="4023360" cy="36576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5" name="Text 13"/>
          <p:cNvSpPr/>
          <p:nvPr/>
        </p:nvSpPr>
        <p:spPr>
          <a:xfrm>
            <a:off x="4846320" y="105156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HYPOTHÈSES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846320" y="1600200"/>
            <a:ext cx="502920" cy="5029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7" name="Text 15"/>
          <p:cNvSpPr/>
          <p:nvPr/>
        </p:nvSpPr>
        <p:spPr>
          <a:xfrm>
            <a:off x="4846320" y="1627632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H1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40680" y="16002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variables socio-économiques et démographiques exercent une influence sur la décision d'utiliser les services financiers mobiles.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846320" y="3154680"/>
            <a:ext cx="502920" cy="5029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20" name="Text 18"/>
          <p:cNvSpPr/>
          <p:nvPr/>
        </p:nvSpPr>
        <p:spPr>
          <a:xfrm>
            <a:off x="4846320" y="3182112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H2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440680" y="315468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existe des différences significatives entre les caractéristiques des utilisateurs potentiels et des non-utilisateurs.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21295C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REVUE DE LITTÉRATURE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1005840"/>
            <a:ext cx="2011680" cy="10515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78992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Suri et al. (2013)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150876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Kenya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2514600" y="1097280"/>
            <a:ext cx="6309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Niveau d'éducation et revenu : facteurs clés de l'adoption des services financiers mobiles.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5760" y="2103120"/>
            <a:ext cx="8412480" cy="27432"/>
          </a:xfrm>
          <a:prstGeom prst="rect">
            <a:avLst/>
          </a:prstGeom>
          <a:solidFill>
            <a:srgbClr val="EAF4FB"/>
          </a:solidFill>
          <a:ln/>
        </p:spPr>
      </p:sp>
      <p:sp>
        <p:nvSpPr>
          <p:cNvPr id="9" name="Shape 7"/>
          <p:cNvSpPr/>
          <p:nvPr/>
        </p:nvSpPr>
        <p:spPr>
          <a:xfrm>
            <a:off x="365760" y="2286000"/>
            <a:ext cx="2011680" cy="10515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2359152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Blumenstock et al. (2015)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Rwanda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514600" y="2377440"/>
            <a:ext cx="6309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Âge, sexe et localisation géographique influencent significativement l'utilisation des services mobiles.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5760" y="3383280"/>
            <a:ext cx="8412480" cy="27432"/>
          </a:xfrm>
          <a:prstGeom prst="rect">
            <a:avLst/>
          </a:prstGeom>
          <a:solidFill>
            <a:srgbClr val="EAF4FB"/>
          </a:solidFill>
          <a:ln/>
        </p:spPr>
      </p:sp>
      <p:sp>
        <p:nvSpPr>
          <p:cNvPr id="14" name="Shape 12"/>
          <p:cNvSpPr/>
          <p:nvPr/>
        </p:nvSpPr>
        <p:spPr>
          <a:xfrm>
            <a:off x="365760" y="3566160"/>
            <a:ext cx="2011680" cy="10515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3639312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Demirguc-Kunt &amp; Klapper (2012)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406908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Pays en développement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514600" y="3657600"/>
            <a:ext cx="6309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revenu, la densité de population et l'accès bancaire déterminent les taux d'utilisation.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65760" y="4709160"/>
            <a:ext cx="8412480" cy="228600"/>
          </a:xfrm>
          <a:prstGeom prst="rect">
            <a:avLst/>
          </a:prstGeom>
          <a:solidFill>
            <a:srgbClr val="EAF4FB"/>
          </a:solidFill>
          <a:ln/>
        </p:spPr>
      </p:sp>
      <p:sp>
        <p:nvSpPr>
          <p:cNvPr id="19" name="Text 17"/>
          <p:cNvSpPr/>
          <p:nvPr/>
        </p:nvSpPr>
        <p:spPr>
          <a:xfrm>
            <a:off x="457200" y="4736592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Théorie de la Causalité (Kleinbaum &amp; Klein, 2013) : cadre théorique central — relations de cause à effet entre facteurs socio-économiques et inclusion financière.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MÉTHODOLOGIE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3931920" cy="1828800"/>
          </a:xfrm>
          <a:prstGeom prst="rect">
            <a:avLst/>
          </a:prstGeom>
          <a:solidFill>
            <a:srgbClr val="EAF4FB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DE DONNÉES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1371600"/>
            <a:ext cx="3749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FinScope Survey 2018
</a:t>
            </a:r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FinMark Trust — Haïti
</a:t>
            </a:r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4 269 individus ≥ 15 ans
</a:t>
            </a:r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 à Octobre 2018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663440" y="914400"/>
            <a:ext cx="4114800" cy="18288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8" name="Text 6"/>
          <p:cNvSpPr/>
          <p:nvPr/>
        </p:nvSpPr>
        <p:spPr>
          <a:xfrm>
            <a:off x="4754880" y="100584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OUTILS &amp; TECHNIQUES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754880" y="1417320"/>
            <a:ext cx="164592" cy="164592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0" y="137160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(Pandas, NumPy, Scikit-learn, Statsmodels)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754880" y="1737360"/>
            <a:ext cx="164592" cy="164592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2" name="Text 10"/>
          <p:cNvSpPr/>
          <p:nvPr/>
        </p:nvSpPr>
        <p:spPr>
          <a:xfrm>
            <a:off x="5029200" y="169164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Régression Logistique Multiple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754880" y="2057400"/>
            <a:ext cx="164592" cy="164592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0" y="20116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VIF — Multicollinéarité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754880" y="2377440"/>
            <a:ext cx="164592" cy="164592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6" name="Text 14"/>
          <p:cNvSpPr/>
          <p:nvPr/>
        </p:nvSpPr>
        <p:spPr>
          <a:xfrm>
            <a:off x="5029200" y="233172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Accuracy, Recall, F1-Score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65760" y="292608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VARIABLES CLÉS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65760" y="3291840"/>
            <a:ext cx="3931920" cy="1463040"/>
          </a:xfrm>
          <a:prstGeom prst="rect">
            <a:avLst/>
          </a:prstGeom>
          <a:solidFill>
            <a:srgbClr val="EAF4FB"/>
          </a:solidFill>
          <a:ln/>
        </p:spPr>
      </p:sp>
      <p:sp>
        <p:nvSpPr>
          <p:cNvPr id="19" name="Text 17"/>
          <p:cNvSpPr/>
          <p:nvPr/>
        </p:nvSpPr>
        <p:spPr>
          <a:xfrm>
            <a:off x="457200" y="333756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Facteurs Démographiques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57200" y="3657600"/>
            <a:ext cx="3749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Département • Zone urbaine/rurale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Âge • Sexe • Statut matrimonial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663440" y="3291840"/>
            <a:ext cx="4114800" cy="146304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22" name="Text 20"/>
          <p:cNvSpPr/>
          <p:nvPr/>
        </p:nvSpPr>
        <p:spPr>
          <a:xfrm>
            <a:off x="4754880" y="333756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Facteurs Socio-économiques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754880" y="3657600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Niveau d'éducation • Revenu • Emploi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Accès téléphone/internet • Documents d'identité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Transferts d'argent • Accès bancaire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MODÈLE EMPIRIQUE &amp; ÉQUATION FINALE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91440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régression logistique multiple est le cœur de notre analyse. Elle modélise la probabilité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d'adoption de l'argent mobile en fonction des facteurs socio-économiques et démographiques.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65760" y="1645920"/>
            <a:ext cx="8412480" cy="822960"/>
          </a:xfrm>
          <a:prstGeom prst="rect">
            <a:avLst/>
          </a:prstGeom>
          <a:solidFill>
            <a:srgbClr val="21295C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71907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 GÉNÉRALE :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1965960"/>
            <a:ext cx="8046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log[ p / (1−p) ]  =  β₀  +  β₁X₁  +  β₂X₂  +  ···  +  βₚXₚ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65760" y="2606040"/>
            <a:ext cx="8412480" cy="169164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2679192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ÉQUATION FINALE DU MODÈLE ESTIMÉ :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48640" y="2999232"/>
            <a:ext cx="8046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Logit(p) = β₀  +  1.094·Envoi_Argent  +  0.787·Éducation  +  0.330·Emploi  −  0.682·Statut_Marital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+  4.377·Mon_Cash  −  0.365·Lajan_Cash  +  1.264·Smartphone  +  0.783·Tél_Basique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+  0.568·Réception_Argent  −  6.082·Rural  −  5.702·Urbain  +  ···  +  βₙXₙ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365760" y="461772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= probabilité d'utiliser l'argent mobile  |  β = coefficients estimés  |  X = variables indépendantes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DU MODÈLE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1920240" cy="141732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1051560"/>
            <a:ext cx="1920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0.398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365760" y="173736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 R²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65760" y="201168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Bonne adéquation globale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514600" y="960120"/>
            <a:ext cx="1920240" cy="141732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9" name="Text 7"/>
          <p:cNvSpPr/>
          <p:nvPr/>
        </p:nvSpPr>
        <p:spPr>
          <a:xfrm>
            <a:off x="2514600" y="1051560"/>
            <a:ext cx="1920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84.4%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2514600" y="173736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14600" y="201168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Observations bien classées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663440" y="960120"/>
            <a:ext cx="1920240" cy="141732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3" name="Text 11"/>
          <p:cNvSpPr/>
          <p:nvPr/>
        </p:nvSpPr>
        <p:spPr>
          <a:xfrm>
            <a:off x="4663440" y="1051560"/>
            <a:ext cx="1920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1969.9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4663440" y="173736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AIC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663440" y="201168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Critère d'information Akaike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12280" y="960120"/>
            <a:ext cx="1920240" cy="141732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7" name="Text 15"/>
          <p:cNvSpPr/>
          <p:nvPr/>
        </p:nvSpPr>
        <p:spPr>
          <a:xfrm>
            <a:off x="6812280" y="1051560"/>
            <a:ext cx="1920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2 988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6812280" y="173736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Observations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812280" y="201168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Individus dans l'échantillon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65760" y="2606040"/>
            <a:ext cx="8412480" cy="36576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" y="265176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286000" y="265176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Précision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931920" y="265176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Rappel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577840" y="265176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F1-Score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223760" y="265176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365760" y="3017520"/>
            <a:ext cx="8412480" cy="411480"/>
          </a:xfrm>
          <a:prstGeom prst="rect">
            <a:avLst/>
          </a:prstGeom>
          <a:solidFill>
            <a:srgbClr val="EAF4FB"/>
          </a:solidFill>
          <a:ln/>
        </p:spPr>
      </p:sp>
      <p:sp>
        <p:nvSpPr>
          <p:cNvPr id="27" name="Text 25"/>
          <p:cNvSpPr/>
          <p:nvPr/>
        </p:nvSpPr>
        <p:spPr>
          <a:xfrm>
            <a:off x="457200" y="306324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Non-utilisateurs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2286000" y="306324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88%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931920" y="306324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93%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577840" y="306324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7223760" y="306324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1 000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65760" y="3474720"/>
            <a:ext cx="8412480" cy="411480"/>
          </a:xfrm>
          <a:prstGeom prst="rect">
            <a:avLst/>
          </a:prstGeom>
          <a:solidFill>
            <a:srgbClr val="DBEAFE"/>
          </a:solidFill>
          <a:ln/>
        </p:spPr>
      </p:sp>
      <p:sp>
        <p:nvSpPr>
          <p:cNvPr id="33" name="Text 31"/>
          <p:cNvSpPr/>
          <p:nvPr/>
        </p:nvSpPr>
        <p:spPr>
          <a:xfrm>
            <a:off x="457200" y="352044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— Utilisateurs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286000" y="352044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69%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3931920" y="352044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52%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577840" y="352044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60%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7223760" y="352044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281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365760" y="461772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LLR p-value : 5.90 × 10⁻²³⁷ — Le modèle est statistiquement significatif au seuil de 1%.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 DES UTILISATEURS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2560320" cy="38404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1188720"/>
            <a:ext cx="2560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5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78%</a:t>
            </a:r>
            <a:endParaRPr lang="en-US" sz="5500" dirty="0"/>
          </a:p>
        </p:txBody>
      </p:sp>
      <p:sp>
        <p:nvSpPr>
          <p:cNvPr id="6" name="Text 4"/>
          <p:cNvSpPr/>
          <p:nvPr/>
        </p:nvSpPr>
        <p:spPr>
          <a:xfrm>
            <a:off x="365760" y="219456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Non-utilisateurs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2606040"/>
            <a:ext cx="2194560" cy="36576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8" name="Text 6"/>
          <p:cNvSpPr/>
          <p:nvPr/>
        </p:nvSpPr>
        <p:spPr>
          <a:xfrm>
            <a:off x="365760" y="2743200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5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22%</a:t>
            </a:r>
            <a:endParaRPr lang="en-US" sz="5500" dirty="0"/>
          </a:p>
        </p:txBody>
      </p:sp>
      <p:sp>
        <p:nvSpPr>
          <p:cNvPr id="9" name="Text 7"/>
          <p:cNvSpPr/>
          <p:nvPr/>
        </p:nvSpPr>
        <p:spPr>
          <a:xfrm>
            <a:off x="365760" y="370332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4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Utilisateurs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40690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 = 935 / 4 269)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200400" y="960120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 type de l'utilisateur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200400" y="1463040"/>
            <a:ext cx="1371600" cy="5029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3" name="Text 11"/>
          <p:cNvSpPr/>
          <p:nvPr/>
        </p:nvSpPr>
        <p:spPr>
          <a:xfrm>
            <a:off x="3200400" y="1536192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Âge moyen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709160" y="1490472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36,75 ans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709160" y="1737360"/>
            <a:ext cx="3931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(vs 42,21 pour les non-utilisateurs)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00400" y="2121408"/>
            <a:ext cx="1371600" cy="5029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7" name="Text 15"/>
          <p:cNvSpPr/>
          <p:nvPr/>
        </p:nvSpPr>
        <p:spPr>
          <a:xfrm>
            <a:off x="3200400" y="219456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Éducation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709160" y="21488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Niveau secondaire ou universitaire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709160" y="2395728"/>
            <a:ext cx="3931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taux d'adoption jusqu'à 50%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200400" y="2779776"/>
            <a:ext cx="1371600" cy="5029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21" name="Text 19"/>
          <p:cNvSpPr/>
          <p:nvPr/>
        </p:nvSpPr>
        <p:spPr>
          <a:xfrm>
            <a:off x="3200400" y="2852928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709160" y="2807208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Corrélation positive claire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709160" y="3054096"/>
            <a:ext cx="3931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56% utilisent le mobile à 75 000+ HTG/mois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200400" y="3438144"/>
            <a:ext cx="1371600" cy="5029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25" name="Text 23"/>
          <p:cNvSpPr/>
          <p:nvPr/>
        </p:nvSpPr>
        <p:spPr>
          <a:xfrm>
            <a:off x="3200400" y="3511296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Accès smartphone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709160" y="346557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Facteur déterminant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709160" y="3712464"/>
            <a:ext cx="3931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coeff. 1,264 dans le modèle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3200400" y="4096512"/>
            <a:ext cx="1371600" cy="5029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29" name="Text 27"/>
          <p:cNvSpPr/>
          <p:nvPr/>
        </p:nvSpPr>
        <p:spPr>
          <a:xfrm>
            <a:off x="3200400" y="4169664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Département Ouest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709160" y="4123944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Concentration la plus forte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709160" y="4370832"/>
            <a:ext cx="3931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29% des utilisateurs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Utilisation de l'Argent Mobile en Haïti</dc:title>
  <dc:subject>PptxGenJS Presentation</dc:subject>
  <dc:creator>Pierry VALCIN &amp; Idens MERANVIL</dc:creator>
  <cp:lastModifiedBy>Pierry VALCIN &amp; Idens MERANVIL</cp:lastModifiedBy>
  <cp:revision>1</cp:revision>
  <dcterms:created xsi:type="dcterms:W3CDTF">2026-05-24T19:19:47Z</dcterms:created>
  <dcterms:modified xsi:type="dcterms:W3CDTF">2026-05-24T19:19:47Z</dcterms:modified>
</cp:coreProperties>
</file>